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8" r:id="rId1"/>
    <p:sldMasterId id="2147483681" r:id="rId2"/>
    <p:sldMasterId id="2147483709" r:id="rId3"/>
    <p:sldMasterId id="2147483783" r:id="rId4"/>
    <p:sldMasterId id="2147483795" r:id="rId5"/>
  </p:sldMasterIdLst>
  <p:notesMasterIdLst>
    <p:notesMasterId r:id="rId38"/>
  </p:notesMasterIdLst>
  <p:sldIdLst>
    <p:sldId id="298" r:id="rId6"/>
    <p:sldId id="299" r:id="rId7"/>
    <p:sldId id="300" r:id="rId8"/>
    <p:sldId id="301" r:id="rId9"/>
    <p:sldId id="306" r:id="rId10"/>
    <p:sldId id="369" r:id="rId11"/>
    <p:sldId id="334" r:id="rId12"/>
    <p:sldId id="302" r:id="rId13"/>
    <p:sldId id="428" r:id="rId14"/>
    <p:sldId id="431" r:id="rId15"/>
    <p:sldId id="403" r:id="rId16"/>
    <p:sldId id="372" r:id="rId17"/>
    <p:sldId id="433" r:id="rId18"/>
    <p:sldId id="432" r:id="rId19"/>
    <p:sldId id="408" r:id="rId20"/>
    <p:sldId id="409" r:id="rId21"/>
    <p:sldId id="410" r:id="rId22"/>
    <p:sldId id="411" r:id="rId23"/>
    <p:sldId id="412" r:id="rId24"/>
    <p:sldId id="413" r:id="rId25"/>
    <p:sldId id="442" r:id="rId26"/>
    <p:sldId id="371" r:id="rId27"/>
    <p:sldId id="438" r:id="rId28"/>
    <p:sldId id="440" r:id="rId29"/>
    <p:sldId id="373" r:id="rId30"/>
    <p:sldId id="439" r:id="rId31"/>
    <p:sldId id="441" r:id="rId32"/>
    <p:sldId id="397" r:id="rId33"/>
    <p:sldId id="435" r:id="rId34"/>
    <p:sldId id="365" r:id="rId35"/>
    <p:sldId id="366" r:id="rId36"/>
    <p:sldId id="416" r:id="rId37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="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7" autoAdjust="0"/>
    <p:restoredTop sz="94660"/>
  </p:normalViewPr>
  <p:slideViewPr>
    <p:cSldViewPr>
      <p:cViewPr varScale="1">
        <p:scale>
          <a:sx n="78" d="100"/>
          <a:sy n="78" d="100"/>
        </p:scale>
        <p:origin x="138" y="750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7728-66D2-0381-9CEE-90D439A06AC5}" type="slidenum">
              <a:t>‹#›</a:t>
            </a:fld>
            <a:endParaRPr/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50F-41D2-03A3-9CEE-B7F61BA06AE2}" type="slidenum">
              <a:t>‹#›</a:t>
            </a:fld>
            <a:endParaRPr/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3C21-6FD2-03CA-9CEE-999F72A06ACC}" type="slidenum">
              <a:t>‹#›</a:t>
            </a:fld>
            <a:endParaRPr/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62EF-A1D2-0394-9CEE-57C12CA06A02}" type="slidenum">
              <a:t>‹#›</a:t>
            </a:fld>
            <a:endParaRPr/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03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2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42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59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8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1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723-6DD2-03A1-9CEE-9BF419A06ACE}" type="slidenum">
              <a:t>‹#›</a:t>
            </a:fld>
            <a:endParaRPr/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5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2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6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09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6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30543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82273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359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6DCA-84D2-039B-9CEE-72CE23A06A27}" type="slidenum">
              <a:t>‹#›</a:t>
            </a:fld>
            <a:endParaRPr/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7438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5376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4349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3447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46114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61558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82801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80676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10972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2B4535-C44B-46D2-9742-8B6177C2839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72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1105-4BD2-03E7-9CEE-BDB25FA06AE8}" type="slidenum">
              <a:t>‹#›</a:t>
            </a:fld>
            <a:endParaRPr/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0C6B7-7730-4D48-B30E-A9C550F5544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459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32730-E6FC-42DA-AE16-E71BEF81F31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6422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78F71A-93C8-45D3-8B56-02CF14660A0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846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A8E23A-429B-4814-9BAE-0A26E0EA6D0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282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87DBF6-2614-4B34-8302-77EF3070B87B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044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CCD514-A07B-48E5-8D0A-ECAA2BB6065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884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00FF0C-7E6D-46A5-A0C1-1BB5AF6ED55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1803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EBB70-95A5-4A63-BC3B-5286B1FD9A2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399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DE4390-62F2-4091-B28D-995A2D1BC65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3978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CFD167-7F54-4F02-B509-BEAC64DE4F4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92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1E1-AFD2-03A7-9CEE-59F21FA06A0C}" type="slidenum">
              <a:t>‹#›</a:t>
            </a:fld>
            <a:endParaRPr/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48981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12671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993644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602514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91638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77080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549121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66638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651646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9068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BE3-ADD2-03AD-9CEE-5BF815A06A0E}" type="slidenum">
              <a:t>‹#›</a:t>
            </a:fld>
            <a:endParaRPr/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583339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4036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3A61-2FD2-03CC-9CEE-D99974A06A8C}" type="slidenum">
              <a:t>‹#›</a:t>
            </a:fld>
            <a:endParaRPr/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116-58D2-03A7-9CEE-AEF21FA06AFB}" type="slidenum">
              <a:t>‹#›</a:t>
            </a:fld>
            <a:endParaRPr/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64EE-A0D2-0392-9CEE-56C72AA06A03}" type="slidenum">
              <a:t>‹#›</a:t>
            </a:fld>
            <a:endParaRPr/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 sz="1400"/>
            </a:pPr>
            <a:endParaRPr/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algn="ctr">
              <a:defRPr lang="ru-ru" sz="1400"/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algn="r">
              <a:defRPr lang="ru-ru" sz="1400"/>
            </a:pPr>
            <a:fld id="{3F565EB1-FFD2-03A8-9CEE-09FD10A06A5C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1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12BF47-3856-4FE0-A9D1-E15BE069BBC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06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7851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КАФЕДРА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«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Основы эксплуатации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 СЭС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»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 ПРИВАЛОВ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16426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36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ЗАДАЧИ  КОНТРОЛЯ.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3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1. Своевременное обнаружение дефекта.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3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2. Ремонт </a:t>
            </a:r>
            <a:r>
              <a:rPr lang="ru-RU" altLang="ru-RU" sz="3600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ЛЭП</a:t>
            </a:r>
            <a:r>
              <a:rPr lang="ru-RU" altLang="ru-RU" sz="36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по </a:t>
            </a:r>
            <a:r>
              <a:rPr lang="ru-RU" altLang="ru-RU" sz="3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текущему состоянию.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3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3. Продление срока </a:t>
            </a:r>
            <a:r>
              <a:rPr lang="ru-RU" altLang="ru-RU" sz="36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службы </a:t>
            </a:r>
            <a:r>
              <a:rPr lang="ru-RU" altLang="ru-RU" sz="3600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ЛЭП</a:t>
            </a:r>
            <a:r>
              <a:rPr lang="ru-RU" altLang="ru-RU" sz="36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lang="ru-RU" altLang="ru-RU" sz="36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3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4. К</a:t>
            </a:r>
            <a:r>
              <a:rPr lang="ru-RU" altLang="ru-RU" sz="36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онтроль состояния элементов </a:t>
            </a:r>
            <a:r>
              <a:rPr lang="ru-RU" altLang="ru-RU" sz="3600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ЛЭП</a:t>
            </a:r>
            <a:r>
              <a:rPr lang="ru-RU" altLang="ru-RU" sz="36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lang="ru-RU" altLang="ru-RU" sz="36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3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5. Рост эффективности контроля.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3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6. Снижение расходов на ремонты </a:t>
            </a:r>
            <a:r>
              <a:rPr lang="ru-RU" altLang="ru-RU" sz="3600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ЛЭП</a:t>
            </a:r>
            <a:r>
              <a:rPr lang="ru-RU" altLang="ru-RU" sz="36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lang="ru-RU" altLang="ru-RU" sz="36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3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7. Повышение надежности за счет контроля режимов работы </a:t>
            </a:r>
            <a:r>
              <a:rPr lang="ru-RU" altLang="ru-RU" sz="36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СЭС</a:t>
            </a:r>
            <a:r>
              <a:rPr lang="ru-RU" altLang="ru-RU" sz="3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1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8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34925" y="-25400"/>
            <a:ext cx="9144000" cy="6858000"/>
          </a:xfrm>
        </p:spPr>
        <p:txBody>
          <a:bodyPr/>
          <a:lstStyle/>
          <a:p>
            <a:pPr marL="533400" indent="-533400" eaLnBrk="1" hangingPunct="1"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Установить причины возникновения дефектов и повреждений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ВЛ и КЛ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marL="533400" indent="-533400" eaLnBrk="1" hangingPunct="1"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Определить влияние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условий эксплуатации на надежность работы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элементов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ВЛ и КЛ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533400" indent="-533400" eaLnBrk="1" hangingPunct="1"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3. Выявить элементы ограничивающие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надежность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линии.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533400" indent="-533400" eaLnBrk="1" hangingPunct="1"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4. Спрогнозировать состояние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элементов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ВЛ и КЛ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во времени.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533400" indent="-533400" eaLnBrk="1" hangingPunct="1"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5. Обосновать объемы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срок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ремонтных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работ линий.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7950" indent="0"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ru-RU" sz="3000" b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46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16426"/>
            <a:ext cx="914400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kern="1" dirty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2. </a:t>
            </a:r>
            <a:r>
              <a:rPr lang="ru-RU" sz="4000" kern="1" dirty="0" smtClean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Контроль технического состояния отключенной воздушной линии (ВЛ).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kern="1" dirty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 </a:t>
            </a:r>
            <a:r>
              <a:rPr lang="ru-RU" sz="3600" kern="1" dirty="0" smtClean="0">
                <a:solidFill>
                  <a:srgbClr val="7030A0"/>
                </a:solidFill>
                <a:latin typeface="Times New Roman" pitchFamily="1" charset="-52"/>
                <a:cs typeface="Arial" pitchFamily="2" charset="-52"/>
              </a:rPr>
              <a:t>Обследование </a:t>
            </a:r>
            <a:r>
              <a:rPr lang="ru-RU" sz="3600" kern="1" dirty="0">
                <a:solidFill>
                  <a:srgbClr val="7030A0"/>
                </a:solidFill>
                <a:latin typeface="Times New Roman" pitchFamily="1" charset="-52"/>
                <a:cs typeface="Arial" pitchFamily="2" charset="-52"/>
              </a:rPr>
              <a:t>состояния </a:t>
            </a:r>
            <a:r>
              <a:rPr lang="ru-RU" sz="3600" kern="1" dirty="0" smtClean="0">
                <a:solidFill>
                  <a:srgbClr val="7030A0"/>
                </a:solidFill>
                <a:latin typeface="Times New Roman" pitchFamily="1" charset="-52"/>
                <a:cs typeface="Arial" pitchFamily="2" charset="-52"/>
              </a:rPr>
              <a:t>элементов </a:t>
            </a:r>
            <a:r>
              <a:rPr lang="ru-RU" sz="3600" kern="1" dirty="0" smtClean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ВЛ</a:t>
            </a:r>
            <a:r>
              <a:rPr lang="ru-RU" sz="3600" kern="1" dirty="0" smtClean="0">
                <a:solidFill>
                  <a:srgbClr val="7030A0"/>
                </a:solidFill>
                <a:latin typeface="Times New Roman" pitchFamily="1" charset="-52"/>
                <a:cs typeface="Arial" pitchFamily="2" charset="-52"/>
              </a:rPr>
              <a:t>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kern="1" dirty="0" smtClean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1. Фундаментов и опор (железобетонных, металлических и деревянных).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kern="1" dirty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3. </a:t>
            </a:r>
            <a:r>
              <a:rPr lang="ru-RU" sz="3600" kern="1" dirty="0" smtClean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Неизолированных проводов </a:t>
            </a:r>
            <a:r>
              <a:rPr lang="ru-RU" sz="3600" kern="1" dirty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и грозозащитных тросов</a:t>
            </a:r>
            <a:r>
              <a:rPr lang="ru-RU" sz="3600" kern="1" dirty="0" smtClean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kern="1" dirty="0" smtClean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4</a:t>
            </a:r>
            <a:r>
              <a:rPr lang="ru-RU" sz="3600" kern="1" dirty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. И</a:t>
            </a:r>
            <a:r>
              <a:rPr lang="ru-RU" sz="3600" kern="1" dirty="0" smtClean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золяторов </a:t>
            </a:r>
            <a:r>
              <a:rPr lang="ru-RU" sz="3600" kern="1" dirty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и </a:t>
            </a:r>
            <a:r>
              <a:rPr lang="ru-RU" sz="3600" kern="1" dirty="0" smtClean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линейной арматуры.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kern="1" dirty="0" smtClean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5.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2" charset="-52"/>
              </a:rPr>
              <a:t>З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itchFamily="2" charset="-52"/>
              </a:rPr>
              <a:t>аземляющих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2" charset="-52"/>
              </a:rPr>
              <a:t>устройств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itchFamily="2" charset="-52"/>
              </a:rPr>
              <a:t>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Охранной зоны трассы.</a:t>
            </a:r>
            <a:endParaRPr lang="ru-RU" sz="3600" kern="1" dirty="0" smtClean="0">
              <a:solidFill>
                <a:schemeClr val="tx1"/>
              </a:solidFill>
              <a:latin typeface="Times New Roman" pitchFamily="1" charset="-52"/>
              <a:cs typeface="Arial" pitchFamily="2" charset="-5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3600" kern="1" dirty="0">
              <a:solidFill>
                <a:schemeClr val="tx1"/>
              </a:solidFill>
              <a:latin typeface="Times New Roman" pitchFamily="1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6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4983"/>
            <a:ext cx="9144000" cy="565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1967"/>
            <a:ext cx="9144000" cy="68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03268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" charset="-52"/>
              </a:rPr>
              <a:t>1. Контроль </a:t>
            </a:r>
            <a:r>
              <a:rPr lang="ru-RU" sz="4000" b="1" dirty="0">
                <a:solidFill>
                  <a:srgbClr val="C00000"/>
                </a:solidFill>
                <a:latin typeface="Times New Roman" pitchFamily="1" charset="-52"/>
              </a:rPr>
              <a:t>состояния фундаментов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" charset="-52"/>
              </a:rPr>
              <a:t>.</a:t>
            </a:r>
          </a:p>
          <a:p>
            <a:pPr>
              <a:buNone/>
              <a:defRPr lang="ru-ru"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" charset="-52"/>
              </a:rPr>
              <a:t>Визуально </a:t>
            </a:r>
            <a:r>
              <a:rPr lang="ru-RU" sz="4000" b="1" dirty="0">
                <a:solidFill>
                  <a:srgbClr val="7030A0"/>
                </a:solidFill>
                <a:latin typeface="Times New Roman" pitchFamily="1" charset="-52"/>
              </a:rPr>
              <a:t>и с помощью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" charset="-52"/>
              </a:rPr>
              <a:t>приборов. </a:t>
            </a:r>
            <a:r>
              <a:rPr lang="ru-RU" sz="4000" b="1" dirty="0">
                <a:solidFill>
                  <a:srgbClr val="7030A0"/>
                </a:solidFill>
                <a:latin typeface="Times New Roman" pitchFamily="1" charset="-52"/>
              </a:rPr>
              <a:t>Определяют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" charset="-52"/>
              </a:rPr>
              <a:t>:</a:t>
            </a:r>
          </a:p>
          <a:p>
            <a:pPr>
              <a:defRPr lang="ru-ru"/>
            </a:pPr>
            <a:r>
              <a:rPr lang="ru-RU" sz="4000" b="1" dirty="0" smtClean="0">
                <a:latin typeface="Times New Roman" pitchFamily="1" charset="-52"/>
              </a:rPr>
              <a:t>нагрузку </a:t>
            </a:r>
            <a:r>
              <a:rPr lang="ru-RU" sz="4000" b="1" dirty="0">
                <a:latin typeface="Times New Roman" pitchFamily="1" charset="-52"/>
              </a:rPr>
              <a:t>на фундамент;</a:t>
            </a:r>
          </a:p>
          <a:p>
            <a:pPr>
              <a:defRPr lang="ru-ru"/>
            </a:pPr>
            <a:r>
              <a:rPr lang="ru-RU" sz="4000" b="1" dirty="0" smtClean="0">
                <a:latin typeface="Times New Roman" pitchFamily="1" charset="-52"/>
              </a:rPr>
              <a:t>характеристику </a:t>
            </a:r>
            <a:r>
              <a:rPr lang="ru-RU" sz="4000" b="1" dirty="0">
                <a:latin typeface="Times New Roman" pitchFamily="1" charset="-52"/>
              </a:rPr>
              <a:t>бетона и </a:t>
            </a:r>
            <a:r>
              <a:rPr lang="ru-RU" sz="4000" b="1" dirty="0" smtClean="0">
                <a:latin typeface="Times New Roman" pitchFamily="1" charset="-52"/>
              </a:rPr>
              <a:t>арматуры (вскрытие на </a:t>
            </a:r>
            <a:r>
              <a:rPr lang="ru-RU" sz="4000" b="1" dirty="0">
                <a:latin typeface="Times New Roman" pitchFamily="1" charset="-52"/>
              </a:rPr>
              <a:t>глубину 0,5-0,7 </a:t>
            </a:r>
            <a:r>
              <a:rPr lang="ru-RU" sz="4000" b="1" dirty="0" smtClean="0">
                <a:latin typeface="Times New Roman" pitchFamily="1" charset="-52"/>
              </a:rPr>
              <a:t>м);</a:t>
            </a:r>
            <a:endParaRPr lang="ru-RU" sz="4000" b="1" dirty="0">
              <a:latin typeface="Times New Roman" pitchFamily="1" charset="-52"/>
            </a:endParaRPr>
          </a:p>
          <a:p>
            <a:pPr>
              <a:defRPr lang="ru-ru"/>
            </a:pPr>
            <a:r>
              <a:rPr lang="ru-RU" sz="4000" b="1" dirty="0" smtClean="0">
                <a:latin typeface="Times New Roman" pitchFamily="1" charset="-52"/>
              </a:rPr>
              <a:t>состояние </a:t>
            </a:r>
            <a:r>
              <a:rPr lang="ru-RU" sz="4000" b="1" dirty="0">
                <a:latin typeface="Times New Roman" pitchFamily="1" charset="-52"/>
              </a:rPr>
              <a:t>анкерных болтов;</a:t>
            </a:r>
          </a:p>
          <a:p>
            <a:pPr>
              <a:defRPr lang="ru-ru"/>
            </a:pPr>
            <a:r>
              <a:rPr lang="ru-RU" sz="4000" b="1" dirty="0" smtClean="0">
                <a:latin typeface="Times New Roman" pitchFamily="1" charset="-52"/>
              </a:rPr>
              <a:t>физико-механические </a:t>
            </a:r>
            <a:r>
              <a:rPr lang="ru-RU" sz="4000" b="1" dirty="0">
                <a:latin typeface="Times New Roman" pitchFamily="1" charset="-52"/>
              </a:rPr>
              <a:t>свойства </a:t>
            </a:r>
            <a:r>
              <a:rPr lang="ru-RU" sz="4000" b="1" dirty="0" smtClean="0">
                <a:latin typeface="Times New Roman" pitchFamily="1" charset="-52"/>
              </a:rPr>
              <a:t>грунта;</a:t>
            </a:r>
          </a:p>
          <a:p>
            <a:pPr>
              <a:defRPr lang="ru-ru"/>
            </a:pPr>
            <a:r>
              <a:rPr lang="ru-RU" sz="4000" b="1" dirty="0" smtClean="0">
                <a:latin typeface="Times New Roman" pitchFamily="1" charset="-52"/>
              </a:rPr>
              <a:t>деформацию для </a:t>
            </a:r>
            <a:r>
              <a:rPr lang="ru-RU" sz="4000" b="1" dirty="0">
                <a:latin typeface="Times New Roman" pitchFamily="1" charset="-52"/>
              </a:rPr>
              <a:t>опор, имеющих наклон </a:t>
            </a:r>
            <a:r>
              <a:rPr lang="ru-RU" sz="4000" b="1" dirty="0" smtClean="0">
                <a:latin typeface="Times New Roman" pitchFamily="1" charset="-52"/>
              </a:rPr>
              <a:t>стоек.</a:t>
            </a:r>
          </a:p>
          <a:p>
            <a:pPr algn="ctr"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68623726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:pr="smNativeData" xmlns="" val="ez2oWQEAAAAFAAAAAAAAAAEAAAAsAAAAAAAAAAAAAAAAAAAAAAAAAA=="/>
      </p:ext>
    </p:ext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buNone/>
              <a:defRPr lang="ru-ru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2. Контроль </a:t>
            </a:r>
            <a:r>
              <a:rPr lang="ru-RU" sz="3600" b="1" dirty="0">
                <a:solidFill>
                  <a:srgbClr val="C00000"/>
                </a:solidFill>
                <a:latin typeface="Times New Roman" pitchFamily="1" charset="-52"/>
              </a:rPr>
              <a:t>состояния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опор.</a:t>
            </a:r>
          </a:p>
          <a:p>
            <a:pPr>
              <a:buNone/>
              <a:defRPr lang="ru-ru"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" charset="-52"/>
              </a:rPr>
              <a:t>Заносят </a:t>
            </a:r>
            <a:r>
              <a:rPr lang="ru-RU" sz="3600" b="1" dirty="0">
                <a:solidFill>
                  <a:srgbClr val="7030A0"/>
                </a:solidFill>
                <a:latin typeface="Times New Roman" pitchFamily="1" charset="-52"/>
              </a:rPr>
              <a:t>в ведомость дефектов:</a:t>
            </a:r>
          </a:p>
          <a:p>
            <a:pPr>
              <a:defRPr lang="ru-ru"/>
            </a:pPr>
            <a:r>
              <a:rPr lang="ru-RU" sz="3600" b="1" dirty="0" smtClean="0">
                <a:latin typeface="Times New Roman" pitchFamily="1" charset="-52"/>
              </a:rPr>
              <a:t>коррозия </a:t>
            </a:r>
            <a:r>
              <a:rPr lang="ru-RU" sz="3600" b="1" dirty="0">
                <a:latin typeface="Times New Roman" pitchFamily="1" charset="-52"/>
              </a:rPr>
              <a:t>деталей опор</a:t>
            </a:r>
            <a:r>
              <a:rPr lang="ru-RU" sz="3600" b="1" dirty="0" smtClean="0">
                <a:latin typeface="Times New Roman" pitchFamily="1" charset="-52"/>
              </a:rPr>
              <a:t>;</a:t>
            </a:r>
          </a:p>
          <a:p>
            <a:pPr>
              <a:defRPr lang="ru-ru"/>
            </a:pPr>
            <a:r>
              <a:rPr lang="ru-RU" sz="3600" b="1" dirty="0" smtClean="0">
                <a:latin typeface="Times New Roman" pitchFamily="1" charset="-52"/>
              </a:rPr>
              <a:t>деформация элементов;</a:t>
            </a:r>
          </a:p>
          <a:p>
            <a:pPr>
              <a:defRPr lang="ru-ru"/>
            </a:pPr>
            <a:r>
              <a:rPr lang="ru-RU" sz="3600" b="1" dirty="0" smtClean="0">
                <a:latin typeface="Times New Roman" pitchFamily="1" charset="-52"/>
              </a:rPr>
              <a:t>дефекты </a:t>
            </a:r>
            <a:r>
              <a:rPr lang="ru-RU" sz="3600" b="1" dirty="0">
                <a:latin typeface="Times New Roman" pitchFamily="1" charset="-52"/>
              </a:rPr>
              <a:t>сварных швов</a:t>
            </a:r>
            <a:r>
              <a:rPr lang="ru-RU" sz="3600" b="1" dirty="0" smtClean="0">
                <a:latin typeface="Times New Roman" pitchFamily="1" charset="-52"/>
              </a:rPr>
              <a:t>;</a:t>
            </a:r>
          </a:p>
          <a:p>
            <a:pPr>
              <a:defRPr lang="ru-ru"/>
            </a:pPr>
            <a:r>
              <a:rPr lang="ru-RU" sz="3600" b="1" dirty="0" smtClean="0">
                <a:latin typeface="Times New Roman" pitchFamily="1" charset="-52"/>
              </a:rPr>
              <a:t>ослабление соединений</a:t>
            </a:r>
            <a:r>
              <a:rPr lang="ru-RU" sz="3600" b="1" dirty="0">
                <a:latin typeface="Times New Roman" pitchFamily="1" charset="-52"/>
              </a:rPr>
              <a:t>;</a:t>
            </a:r>
          </a:p>
          <a:p>
            <a:pPr>
              <a:defRPr lang="ru-ru"/>
            </a:pPr>
            <a:r>
              <a:rPr lang="ru-RU" sz="3600" b="1" dirty="0">
                <a:latin typeface="Times New Roman" pitchFamily="1" charset="-52"/>
              </a:rPr>
              <a:t>разрушение </a:t>
            </a:r>
            <a:r>
              <a:rPr lang="ru-RU" sz="3600" b="1" dirty="0" smtClean="0">
                <a:latin typeface="Times New Roman" pitchFamily="1" charset="-52"/>
              </a:rPr>
              <a:t>покрытия;</a:t>
            </a:r>
          </a:p>
          <a:p>
            <a:pPr>
              <a:defRPr lang="ru-ru"/>
            </a:pPr>
            <a:r>
              <a:rPr lang="ru-RU" sz="3600" b="1" dirty="0" smtClean="0">
                <a:latin typeface="Times New Roman" pitchFamily="1" charset="-52"/>
              </a:rPr>
              <a:t>повреждение конструкций;</a:t>
            </a:r>
          </a:p>
          <a:p>
            <a:pPr>
              <a:defRPr lang="ru-ru"/>
            </a:pPr>
            <a:r>
              <a:rPr lang="ru-RU" sz="3600" b="1" dirty="0" smtClean="0">
                <a:latin typeface="Times New Roman" pitchFamily="1" charset="-52"/>
              </a:rPr>
              <a:t>трещины</a:t>
            </a:r>
            <a:r>
              <a:rPr lang="ru-RU" sz="3600" b="1" dirty="0">
                <a:latin typeface="Times New Roman" pitchFamily="1" charset="-52"/>
              </a:rPr>
              <a:t>, </a:t>
            </a:r>
            <a:r>
              <a:rPr lang="ru-RU" sz="3600" b="1" dirty="0" smtClean="0">
                <a:latin typeface="Times New Roman" pitchFamily="1" charset="-52"/>
              </a:rPr>
              <a:t>раковины</a:t>
            </a:r>
            <a:r>
              <a:rPr lang="ru-RU" sz="3600" b="1" dirty="0">
                <a:latin typeface="Times New Roman" pitchFamily="1" charset="-52"/>
              </a:rPr>
              <a:t>, </a:t>
            </a:r>
            <a:r>
              <a:rPr lang="ru-RU" sz="3600" b="1" dirty="0" smtClean="0">
                <a:latin typeface="Times New Roman" pitchFamily="1" charset="-52"/>
              </a:rPr>
              <a:t>щели;</a:t>
            </a:r>
          </a:p>
          <a:p>
            <a:pPr>
              <a:defRPr lang="ru-ru"/>
            </a:pPr>
            <a:r>
              <a:rPr lang="ru-RU" sz="3600" b="1" dirty="0" smtClean="0">
                <a:latin typeface="Times New Roman" pitchFamily="1" charset="-52"/>
              </a:rPr>
              <a:t>ржавление арматуры;</a:t>
            </a:r>
          </a:p>
          <a:p>
            <a:pPr>
              <a:defRPr lang="ru-ru"/>
            </a:pPr>
            <a:r>
              <a:rPr lang="ru-RU" sz="3600" b="1" dirty="0" smtClean="0">
                <a:latin typeface="Times New Roman" pitchFamily="1" charset="-52"/>
              </a:rPr>
              <a:t>ослабление </a:t>
            </a:r>
            <a:r>
              <a:rPr lang="ru-RU" sz="3600" b="1" dirty="0">
                <a:latin typeface="Times New Roman" pitchFamily="1" charset="-52"/>
              </a:rPr>
              <a:t>тяжения тросовых </a:t>
            </a:r>
            <a:r>
              <a:rPr lang="ru-RU" sz="3600" b="1" dirty="0" smtClean="0">
                <a:latin typeface="Times New Roman" pitchFamily="1" charset="-52"/>
              </a:rPr>
              <a:t>оттяжек;</a:t>
            </a:r>
          </a:p>
          <a:p>
            <a:pPr>
              <a:defRPr lang="ru-ru"/>
            </a:pPr>
            <a:r>
              <a:rPr lang="ru-RU" sz="3600" b="1" dirty="0" smtClean="0">
                <a:latin typeface="Times New Roman" pitchFamily="1" charset="-52"/>
              </a:rPr>
              <a:t>наличие </a:t>
            </a:r>
            <a:r>
              <a:rPr lang="ru-RU" sz="3600" b="1" dirty="0">
                <a:latin typeface="Times New Roman" pitchFamily="1" charset="-52"/>
              </a:rPr>
              <a:t>на опорах птичьих </a:t>
            </a:r>
            <a:r>
              <a:rPr lang="ru-RU" sz="3600" b="1" dirty="0" smtClean="0">
                <a:latin typeface="Times New Roman" pitchFamily="1" charset="-52"/>
              </a:rPr>
              <a:t>гнезд.</a:t>
            </a:r>
            <a:r>
              <a:rPr lang="ru-ru" sz="3400" b="1" dirty="0">
                <a:latin typeface="Times New Roman" pitchFamily="1" charset="-52"/>
              </a:rPr>
              <a:t>	</a:t>
            </a:r>
            <a:r>
              <a:rPr lang="ru-ru" b="1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06288192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:pr="smNativeData" xmlns="" val="ez2oWQEAAAAFAAAAAAAAAAEAAAAsAAAAAAAAAAAAAAAAAAAAAAAAAA=="/>
      </p:ext>
    </p:ext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buNone/>
              <a:defRPr lang="ru-ru"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" charset="-52"/>
              </a:rPr>
              <a:t>3. Контроль </a:t>
            </a:r>
            <a:r>
              <a:rPr lang="ru-RU" sz="4000" b="1" dirty="0">
                <a:solidFill>
                  <a:srgbClr val="C00000"/>
                </a:solidFill>
                <a:latin typeface="Times New Roman" pitchFamily="1" charset="-52"/>
              </a:rPr>
              <a:t>состояния проводов и грозозащитных тросов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" charset="-52"/>
              </a:rPr>
              <a:t>.</a:t>
            </a:r>
          </a:p>
          <a:p>
            <a:pPr algn="ctr">
              <a:buNone/>
              <a:defRPr lang="ru-ru"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" charset="-52"/>
              </a:rPr>
              <a:t>Визуально </a:t>
            </a:r>
            <a:r>
              <a:rPr lang="ru-RU" sz="4000" b="1" dirty="0">
                <a:solidFill>
                  <a:srgbClr val="7030A0"/>
                </a:solidFill>
                <a:latin typeface="Times New Roman" pitchFamily="1" charset="-52"/>
              </a:rPr>
              <a:t>и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" charset="-52"/>
              </a:rPr>
              <a:t>с помощью приборов:</a:t>
            </a:r>
          </a:p>
          <a:p>
            <a:pPr>
              <a:defRPr lang="ru-ru"/>
            </a:pPr>
            <a:r>
              <a:rPr lang="ru-RU" sz="4000" b="1" dirty="0" smtClean="0">
                <a:latin typeface="Times New Roman" pitchFamily="1" charset="-52"/>
              </a:rPr>
              <a:t>повреждения </a:t>
            </a:r>
            <a:r>
              <a:rPr lang="ru-RU" sz="4000" b="1" dirty="0">
                <a:latin typeface="Times New Roman" pitchFamily="1" charset="-52"/>
              </a:rPr>
              <a:t>проводов и тросов у зажимов, дистанционных </a:t>
            </a:r>
            <a:r>
              <a:rPr lang="ru-RU" sz="4000" b="1" dirty="0" smtClean="0">
                <a:latin typeface="Times New Roman" pitchFamily="1" charset="-52"/>
              </a:rPr>
              <a:t>распорок</a:t>
            </a:r>
            <a:r>
              <a:rPr lang="ru-RU" sz="4000" b="1" dirty="0">
                <a:latin typeface="Times New Roman" pitchFamily="1" charset="-52"/>
              </a:rPr>
              <a:t>, гасителей вибрации и защитных </a:t>
            </a:r>
            <a:r>
              <a:rPr lang="ru-RU" sz="4000" b="1" dirty="0" smtClean="0">
                <a:latin typeface="Times New Roman" pitchFamily="1" charset="-52"/>
              </a:rPr>
              <a:t>муфт;</a:t>
            </a:r>
            <a:endParaRPr lang="ru-RU" sz="4000" b="1" dirty="0">
              <a:latin typeface="Times New Roman" pitchFamily="1" charset="-52"/>
            </a:endParaRPr>
          </a:p>
          <a:p>
            <a:pPr>
              <a:defRPr lang="ru-ru"/>
            </a:pPr>
            <a:r>
              <a:rPr lang="ru-RU" sz="4000" b="1" dirty="0" smtClean="0">
                <a:latin typeface="Times New Roman" pitchFamily="1" charset="-52"/>
              </a:rPr>
              <a:t>измерение </a:t>
            </a:r>
            <a:r>
              <a:rPr lang="ru-RU" sz="4000" b="1" dirty="0">
                <a:latin typeface="Times New Roman" pitchFamily="1" charset="-52"/>
              </a:rPr>
              <a:t>количества </a:t>
            </a:r>
            <a:r>
              <a:rPr lang="ru-RU" sz="4000" b="1" dirty="0" smtClean="0">
                <a:latin typeface="Times New Roman" pitchFamily="1" charset="-52"/>
              </a:rPr>
              <a:t>оборванных проволок </a:t>
            </a:r>
            <a:r>
              <a:rPr lang="ru-RU" sz="4000" b="1" dirty="0">
                <a:latin typeface="Times New Roman" pitchFamily="1" charset="-52"/>
              </a:rPr>
              <a:t>и длин поврежденных </a:t>
            </a:r>
            <a:r>
              <a:rPr lang="ru-RU" sz="4000" b="1" dirty="0" smtClean="0">
                <a:latin typeface="Times New Roman" pitchFamily="1" charset="-52"/>
              </a:rPr>
              <a:t>участков. </a:t>
            </a:r>
          </a:p>
          <a:p>
            <a:pPr algn="ctr"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95614195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:pr="smNativeData" xmlns="" val="ez2oWQEAAAAFAAAAAAAAAAEAAAAsAAAAAAAAAAAAAAAAAAAAAAAAAA=="/>
      </p:ext>
    </p:ext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buNone/>
              <a:defRPr lang="ru-ru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4. Контроль </a:t>
            </a:r>
            <a:r>
              <a:rPr lang="ru-RU" sz="3600" b="1" dirty="0">
                <a:solidFill>
                  <a:srgbClr val="C00000"/>
                </a:solidFill>
                <a:latin typeface="Times New Roman" pitchFamily="1" charset="-52"/>
              </a:rPr>
              <a:t>состояния изоляции и линейной арматуры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.</a:t>
            </a:r>
          </a:p>
          <a:p>
            <a:pPr>
              <a:buNone/>
              <a:defRPr lang="ru-ru"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" charset="-52"/>
              </a:rPr>
              <a:t>При </a:t>
            </a:r>
            <a:r>
              <a:rPr lang="ru-RU" sz="3600" b="1" dirty="0">
                <a:solidFill>
                  <a:srgbClr val="7030A0"/>
                </a:solidFill>
                <a:latin typeface="Times New Roman" pitchFamily="1" charset="-52"/>
              </a:rPr>
              <a:t>низовом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" charset="-52"/>
              </a:rPr>
              <a:t>осмотре:</a:t>
            </a:r>
          </a:p>
          <a:p>
            <a:pPr>
              <a:defRPr lang="ru-ru"/>
            </a:pPr>
            <a:r>
              <a:rPr lang="ru-RU" sz="3600" b="1" dirty="0" smtClean="0">
                <a:latin typeface="Times New Roman" pitchFamily="1" charset="-52"/>
              </a:rPr>
              <a:t>количество </a:t>
            </a:r>
            <a:r>
              <a:rPr lang="ru-RU" sz="3600" b="1" dirty="0">
                <a:latin typeface="Times New Roman" pitchFamily="1" charset="-52"/>
              </a:rPr>
              <a:t>изоляторов в гирлянде;</a:t>
            </a:r>
          </a:p>
          <a:p>
            <a:pPr>
              <a:defRPr lang="ru-ru"/>
            </a:pPr>
            <a:r>
              <a:rPr lang="ru-RU" sz="3600" b="1" dirty="0" smtClean="0">
                <a:latin typeface="Times New Roman" pitchFamily="1" charset="-52"/>
              </a:rPr>
              <a:t>механические </a:t>
            </a:r>
            <a:r>
              <a:rPr lang="ru-RU" sz="3600" b="1" dirty="0">
                <a:latin typeface="Times New Roman" pitchFamily="1" charset="-52"/>
              </a:rPr>
              <a:t>повреждения </a:t>
            </a:r>
            <a:r>
              <a:rPr lang="ru-RU" sz="3600" b="1" dirty="0" smtClean="0">
                <a:latin typeface="Times New Roman" pitchFamily="1" charset="-52"/>
              </a:rPr>
              <a:t>изоляторов</a:t>
            </a:r>
            <a:r>
              <a:rPr lang="ru-RU" sz="3600" b="1" dirty="0">
                <a:latin typeface="Times New Roman" pitchFamily="1" charset="-52"/>
              </a:rPr>
              <a:t>;</a:t>
            </a:r>
          </a:p>
          <a:p>
            <a:pPr>
              <a:defRPr lang="ru-ru"/>
            </a:pPr>
            <a:r>
              <a:rPr lang="ru-RU" sz="3600" b="1" dirty="0" smtClean="0">
                <a:latin typeface="Times New Roman" pitchFamily="1" charset="-52"/>
              </a:rPr>
              <a:t>следы </a:t>
            </a:r>
            <a:r>
              <a:rPr lang="ru-RU" sz="3600" b="1" dirty="0">
                <a:latin typeface="Times New Roman" pitchFamily="1" charset="-52"/>
              </a:rPr>
              <a:t>перекрытия гирлянд и </a:t>
            </a:r>
            <a:r>
              <a:rPr lang="ru-RU" sz="3600" b="1" dirty="0" smtClean="0">
                <a:latin typeface="Times New Roman" pitchFamily="1" charset="-52"/>
              </a:rPr>
              <a:t>изоляторов;</a:t>
            </a:r>
            <a:endParaRPr lang="ru-RU" sz="3600" b="1" dirty="0">
              <a:latin typeface="Times New Roman" pitchFamily="1" charset="-52"/>
            </a:endParaRPr>
          </a:p>
          <a:p>
            <a:pPr>
              <a:defRPr lang="ru-ru"/>
            </a:pPr>
            <a:r>
              <a:rPr lang="ru-RU" sz="3600" b="1" dirty="0" smtClean="0">
                <a:latin typeface="Times New Roman" pitchFamily="1" charset="-52"/>
              </a:rPr>
              <a:t>загрязнение изоляторов;</a:t>
            </a:r>
            <a:endParaRPr lang="ru-RU" sz="3600" b="1" dirty="0">
              <a:latin typeface="Times New Roman" pitchFamily="1" charset="-52"/>
            </a:endParaRPr>
          </a:p>
          <a:p>
            <a:pPr>
              <a:defRPr lang="ru-ru"/>
            </a:pPr>
            <a:r>
              <a:rPr lang="ru-RU" sz="3600" b="1" dirty="0" smtClean="0">
                <a:latin typeface="Times New Roman" pitchFamily="1" charset="-52"/>
              </a:rPr>
              <a:t>загрязнение </a:t>
            </a:r>
            <a:r>
              <a:rPr lang="ru-RU" sz="3600" b="1" dirty="0">
                <a:latin typeface="Times New Roman" pitchFamily="1" charset="-52"/>
              </a:rPr>
              <a:t>изоляторов птицами;</a:t>
            </a:r>
          </a:p>
          <a:p>
            <a:pPr>
              <a:defRPr lang="ru-ru"/>
            </a:pPr>
            <a:r>
              <a:rPr lang="ru-RU" sz="3600" b="1" dirty="0" smtClean="0">
                <a:latin typeface="Times New Roman" pitchFamily="1" charset="-52"/>
              </a:rPr>
              <a:t>места </a:t>
            </a:r>
            <a:r>
              <a:rPr lang="ru-RU" sz="3600" b="1" dirty="0">
                <a:latin typeface="Times New Roman" pitchFamily="1" charset="-52"/>
              </a:rPr>
              <a:t>установки и повреждения гасителей вибрации и распорок.</a:t>
            </a:r>
            <a:r>
              <a:rPr lang="ru-ru" sz="3600" b="1" dirty="0">
                <a:latin typeface="Times New Roman" pitchFamily="1" charset="-52"/>
              </a:rPr>
              <a:t>	</a:t>
            </a:r>
            <a:r>
              <a:rPr lang="ru-ru" b="1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48839133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:pr="smNativeData" xmlns="" val="ez2oWQEAAAAFAAAAAAAAAAEAAAAsAAAAAAAAAAAAAAAAAAAAAAAAAA=="/>
      </p:ext>
    </p:ext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buNone/>
              <a:defRPr lang="ru-ru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5. Контроль </a:t>
            </a:r>
            <a:r>
              <a:rPr lang="ru-RU" sz="3600" b="1" dirty="0">
                <a:solidFill>
                  <a:srgbClr val="C00000"/>
                </a:solidFill>
                <a:latin typeface="Times New Roman" pitchFamily="1" charset="-52"/>
              </a:rPr>
              <a:t>состояния заземляющих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устройств (ЗУ).</a:t>
            </a:r>
          </a:p>
          <a:p>
            <a:pPr>
              <a:buNone/>
              <a:defRPr lang="ru-ru"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" charset="-52"/>
              </a:rPr>
              <a:t>Ведомость дефектов. Состояние:</a:t>
            </a:r>
          </a:p>
          <a:p>
            <a:pPr>
              <a:defRPr lang="ru-ru"/>
            </a:pPr>
            <a:r>
              <a:rPr lang="ru-RU" sz="3600" b="1" dirty="0" smtClean="0">
                <a:latin typeface="Times New Roman" pitchFamily="1" charset="-52"/>
              </a:rPr>
              <a:t>заземляющих </a:t>
            </a:r>
            <a:r>
              <a:rPr lang="ru-RU" sz="3600" b="1" dirty="0">
                <a:latin typeface="Times New Roman" pitchFamily="1" charset="-52"/>
              </a:rPr>
              <a:t>спусков на опоре и у </a:t>
            </a:r>
            <a:r>
              <a:rPr lang="ru-RU" sz="3600" b="1" dirty="0" smtClean="0">
                <a:latin typeface="Times New Roman" pitchFamily="1" charset="-52"/>
              </a:rPr>
              <a:t>земли;</a:t>
            </a:r>
          </a:p>
          <a:p>
            <a:pPr>
              <a:defRPr lang="ru-ru"/>
            </a:pPr>
            <a:r>
              <a:rPr lang="ru-RU" sz="3600" b="1" dirty="0" smtClean="0">
                <a:latin typeface="Times New Roman" pitchFamily="1" charset="-52"/>
              </a:rPr>
              <a:t>контактов </a:t>
            </a:r>
            <a:r>
              <a:rPr lang="ru-RU" sz="3600" b="1" dirty="0">
                <a:latin typeface="Times New Roman" pitchFamily="1" charset="-52"/>
              </a:rPr>
              <a:t>в болтовых </a:t>
            </a:r>
            <a:r>
              <a:rPr lang="ru-RU" sz="3600" b="1" dirty="0" smtClean="0">
                <a:latin typeface="Times New Roman" pitchFamily="1" charset="-52"/>
              </a:rPr>
              <a:t>соединениях;</a:t>
            </a:r>
            <a:endParaRPr lang="ru-RU" sz="3600" b="1" dirty="0">
              <a:latin typeface="Times New Roman" pitchFamily="1" charset="-52"/>
            </a:endParaRPr>
          </a:p>
          <a:p>
            <a:pPr>
              <a:defRPr lang="ru-ru"/>
            </a:pPr>
            <a:r>
              <a:rPr lang="ru-RU" sz="3600" b="1" dirty="0" smtClean="0">
                <a:latin typeface="Times New Roman" pitchFamily="1" charset="-52"/>
              </a:rPr>
              <a:t>контактов заземлителя </a:t>
            </a:r>
            <a:r>
              <a:rPr lang="ru-RU" sz="3600" b="1" dirty="0">
                <a:latin typeface="Times New Roman" pitchFamily="1" charset="-52"/>
              </a:rPr>
              <a:t>с телом </a:t>
            </a:r>
            <a:r>
              <a:rPr lang="ru-RU" sz="3600" b="1" dirty="0" smtClean="0">
                <a:latin typeface="Times New Roman" pitchFamily="1" charset="-52"/>
              </a:rPr>
              <a:t>опоры;</a:t>
            </a:r>
            <a:endParaRPr lang="ru-RU" sz="3600" b="1" dirty="0">
              <a:latin typeface="Times New Roman" pitchFamily="1" charset="-52"/>
            </a:endParaRPr>
          </a:p>
          <a:p>
            <a:pPr>
              <a:defRPr lang="ru-ru"/>
            </a:pPr>
            <a:r>
              <a:rPr lang="ru-RU" sz="3600" b="1" dirty="0" smtClean="0">
                <a:latin typeface="Times New Roman" pitchFamily="1" charset="-52"/>
              </a:rPr>
              <a:t>скоб заземляющих спусков;</a:t>
            </a:r>
            <a:endParaRPr lang="ru-RU" sz="3600" b="1" dirty="0">
              <a:latin typeface="Times New Roman" pitchFamily="1" charset="-52"/>
            </a:endParaRPr>
          </a:p>
          <a:p>
            <a:pPr>
              <a:defRPr lang="ru-ru"/>
            </a:pPr>
            <a:r>
              <a:rPr lang="ru-RU" sz="3600" b="1" dirty="0" smtClean="0">
                <a:latin typeface="Times New Roman" pitchFamily="1" charset="-52"/>
              </a:rPr>
              <a:t>выступ </a:t>
            </a:r>
            <a:r>
              <a:rPr lang="ru-RU" sz="3600" b="1" dirty="0">
                <a:latin typeface="Times New Roman" pitchFamily="1" charset="-52"/>
              </a:rPr>
              <a:t>заземлителей над </a:t>
            </a:r>
            <a:r>
              <a:rPr lang="ru-RU" sz="3600" b="1" dirty="0" smtClean="0">
                <a:latin typeface="Times New Roman" pitchFamily="1" charset="-52"/>
              </a:rPr>
              <a:t>землей.</a:t>
            </a:r>
          </a:p>
          <a:p>
            <a:pPr>
              <a:buNone/>
              <a:defRPr lang="ru-ru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" charset="-52"/>
              </a:rPr>
              <a:t>Для </a:t>
            </a:r>
            <a:r>
              <a:rPr lang="ru-RU" sz="3600" b="1" dirty="0">
                <a:solidFill>
                  <a:srgbClr val="FF0000"/>
                </a:solidFill>
                <a:latin typeface="Times New Roman" pitchFamily="1" charset="-52"/>
              </a:rPr>
              <a:t>оценки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" charset="-52"/>
              </a:rPr>
              <a:t>состояния ЗУ проводится инструментальное </a:t>
            </a:r>
            <a:r>
              <a:rPr lang="ru-RU" sz="3600" b="1" dirty="0">
                <a:solidFill>
                  <a:srgbClr val="FF0000"/>
                </a:solidFill>
                <a:latin typeface="Times New Roman" pitchFamily="1" charset="-52"/>
              </a:rPr>
              <a:t>обследование.</a:t>
            </a:r>
          </a:p>
        </p:txBody>
      </p:sp>
    </p:spTree>
    <p:extLst>
      <p:ext uri="{BB962C8B-B14F-4D97-AF65-F5344CB8AC3E}">
        <p14:creationId xmlns:p14="http://schemas.microsoft.com/office/powerpoint/2010/main" val="2511427653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:pr="smNativeData" xmlns="" val="ez2oWQEAAAAFAAAAAAAAAAEAAAAsAAAAAAAAAAAAAAAAAAAAAAAAAA=="/>
      </p:ext>
    </p:ext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2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технического состояния оборудования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электроснабжения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ЛЕКЦИЯ №4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Контроль технического состояния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ЛЭП СЭС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" charset="-52"/>
              </a:rPr>
              <a:t>6. Контроль </a:t>
            </a:r>
            <a:r>
              <a:rPr lang="ru-RU" sz="4000" b="1" dirty="0">
                <a:solidFill>
                  <a:srgbClr val="C00000"/>
                </a:solidFill>
                <a:latin typeface="Times New Roman" pitchFamily="1" charset="-52"/>
              </a:rPr>
              <a:t>состояния трассы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" charset="-52"/>
              </a:rPr>
              <a:t>ВЛ.</a:t>
            </a:r>
          </a:p>
          <a:p>
            <a:pPr>
              <a:buNone/>
              <a:defRPr lang="ru-ru"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" charset="-52"/>
              </a:rPr>
              <a:t>При осмотре. </a:t>
            </a:r>
          </a:p>
          <a:p>
            <a:pPr>
              <a:buNone/>
              <a:defRPr lang="ru-ru"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" charset="-52"/>
              </a:rPr>
              <a:t>Состояние </a:t>
            </a:r>
            <a:r>
              <a:rPr lang="ru-RU" sz="4000" b="1" dirty="0">
                <a:solidFill>
                  <a:srgbClr val="7030A0"/>
                </a:solidFill>
                <a:latin typeface="Times New Roman" pitchFamily="1" charset="-52"/>
              </a:rPr>
              <a:t>охранной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" charset="-52"/>
              </a:rPr>
              <a:t>зоны и наличие:</a:t>
            </a:r>
          </a:p>
          <a:p>
            <a:pPr>
              <a:defRPr lang="ru-ru"/>
            </a:pPr>
            <a:r>
              <a:rPr lang="ru-RU" sz="4000" b="1" dirty="0" smtClean="0">
                <a:latin typeface="Times New Roman" pitchFamily="1" charset="-52"/>
              </a:rPr>
              <a:t>ширина </a:t>
            </a:r>
            <a:r>
              <a:rPr lang="ru-RU" sz="4000" b="1" dirty="0">
                <a:latin typeface="Times New Roman" pitchFamily="1" charset="-52"/>
              </a:rPr>
              <a:t>просеки</a:t>
            </a:r>
            <a:r>
              <a:rPr lang="ru-RU" sz="4000" b="1" dirty="0" smtClean="0">
                <a:latin typeface="Times New Roman" pitchFamily="1" charset="-52"/>
              </a:rPr>
              <a:t>;</a:t>
            </a:r>
          </a:p>
          <a:p>
            <a:pPr>
              <a:defRPr lang="ru-ru"/>
            </a:pPr>
            <a:r>
              <a:rPr lang="ru-RU" sz="4000" b="1" dirty="0" smtClean="0">
                <a:latin typeface="Times New Roman" pitchFamily="1" charset="-52"/>
              </a:rPr>
              <a:t>деревьев </a:t>
            </a:r>
            <a:r>
              <a:rPr lang="ru-RU" sz="4000" b="1" dirty="0">
                <a:latin typeface="Times New Roman" pitchFamily="1" charset="-52"/>
              </a:rPr>
              <a:t>и </a:t>
            </a:r>
            <a:r>
              <a:rPr lang="ru-RU" sz="4000" b="1" dirty="0" smtClean="0">
                <a:latin typeface="Times New Roman" pitchFamily="1" charset="-52"/>
              </a:rPr>
              <a:t>кустарников </a:t>
            </a:r>
            <a:r>
              <a:rPr lang="ru-RU" sz="4000" b="1" dirty="0">
                <a:latin typeface="Times New Roman" pitchFamily="1" charset="-52"/>
              </a:rPr>
              <a:t>с указанием их высоты и занимаемой ими площади</a:t>
            </a:r>
            <a:r>
              <a:rPr lang="ru-RU" sz="4000" b="1" dirty="0" smtClean="0">
                <a:latin typeface="Times New Roman" pitchFamily="1" charset="-52"/>
              </a:rPr>
              <a:t>;</a:t>
            </a:r>
          </a:p>
          <a:p>
            <a:pPr>
              <a:defRPr lang="ru-ru"/>
            </a:pPr>
            <a:r>
              <a:rPr lang="ru-RU" sz="4000" b="1" dirty="0" smtClean="0">
                <a:latin typeface="Times New Roman" pitchFamily="1" charset="-52"/>
              </a:rPr>
              <a:t>растительности на </a:t>
            </a:r>
            <a:r>
              <a:rPr lang="ru-RU" sz="4000" b="1" dirty="0">
                <a:latin typeface="Times New Roman" pitchFamily="1" charset="-52"/>
              </a:rPr>
              <a:t>земле, отведенной под опоры</a:t>
            </a:r>
            <a:r>
              <a:rPr lang="ru-RU" sz="4000" b="1" dirty="0" smtClean="0">
                <a:latin typeface="Times New Roman" pitchFamily="1" charset="-52"/>
              </a:rPr>
              <a:t>;</a:t>
            </a:r>
          </a:p>
          <a:p>
            <a:pPr>
              <a:defRPr lang="ru-ru"/>
            </a:pPr>
            <a:r>
              <a:rPr lang="ru-RU" sz="4000" b="1" dirty="0" smtClean="0">
                <a:latin typeface="Times New Roman" pitchFamily="1" charset="-52"/>
              </a:rPr>
              <a:t>сторонних </a:t>
            </a:r>
            <a:r>
              <a:rPr lang="ru-RU" sz="4000" b="1" dirty="0">
                <a:latin typeface="Times New Roman" pitchFamily="1" charset="-52"/>
              </a:rPr>
              <a:t>сооружений.</a:t>
            </a:r>
            <a:r>
              <a:rPr lang="ru-ru" sz="4000" b="1" dirty="0">
                <a:latin typeface="Times New Roman" pitchFamily="1" charset="-52"/>
              </a:rPr>
              <a:t>	</a:t>
            </a:r>
            <a:r>
              <a:rPr lang="ru-ru" sz="3600" b="1" dirty="0">
                <a:latin typeface="Times New Roman" pitchFamily="1" charset="-52"/>
              </a:rPr>
              <a:t>	</a:t>
            </a:r>
            <a:endParaRPr lang="el-gr" sz="3600" b="1" dirty="0">
              <a:latin typeface="Times New Roman" pitchFamily="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4037930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:pr="smNativeData" xmlns="" val="ez2oWQEAAAAFAAAAAAAAAAEAAAAsAAAAAAAAAAAAAAAAAAAAAAAAAA=="/>
      </p:ext>
    </p:ext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lvl="1" indent="0" algn="ctr"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3600" b="1" kern="0" dirty="0">
                <a:solidFill>
                  <a:srgbClr val="FF0000"/>
                </a:solidFill>
                <a:latin typeface="Times New Roman" pitchFamily="1" charset="-52"/>
              </a:rPr>
              <a:t>Этапы перехода к системе </a:t>
            </a:r>
            <a:r>
              <a:rPr lang="ru-RU" sz="3600" b="1" kern="0" dirty="0" smtClean="0">
                <a:solidFill>
                  <a:srgbClr val="FF0000"/>
                </a:solidFill>
                <a:latin typeface="Times New Roman" pitchFamily="1" charset="-52"/>
              </a:rPr>
              <a:t>контроля ТМ по </a:t>
            </a:r>
            <a:r>
              <a:rPr lang="ru-RU" sz="3600" b="1" kern="0" dirty="0">
                <a:solidFill>
                  <a:srgbClr val="FF0000"/>
                </a:solidFill>
                <a:latin typeface="Times New Roman" pitchFamily="1" charset="-52"/>
              </a:rPr>
              <a:t>техническому состоянию</a:t>
            </a:r>
            <a:r>
              <a:rPr lang="ru-RU" sz="3600" b="1" kern="0" dirty="0">
                <a:solidFill>
                  <a:srgbClr val="000000"/>
                </a:solidFill>
                <a:latin typeface="Times New Roman" pitchFamily="1" charset="-52"/>
              </a:rPr>
              <a:t> </a:t>
            </a:r>
          </a:p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748" t="21309" r="8265" b="6779"/>
          <a:stretch/>
        </p:blipFill>
        <p:spPr>
          <a:xfrm>
            <a:off x="0" y="1148716"/>
            <a:ext cx="9143999" cy="570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5091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="" xmlns:pr="smNativeData" val="ez2oWQEAAAAFAAAAAAAAAAEAAAAsAAAAAAAAAAAAAAAAAAAAAAAAAA=="/>
      </p:ext>
    </p:ext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79248" y="1204983"/>
            <a:ext cx="91440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ctr">
              <a:defRPr lang="ru-ru"/>
            </a:pPr>
            <a:r>
              <a:rPr lang="ru-RU" sz="4000" kern="1" dirty="0" smtClean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3. </a:t>
            </a:r>
            <a:r>
              <a:rPr lang="ru-RU" sz="4000" kern="1" dirty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Контроль технического состояния </a:t>
            </a:r>
            <a:r>
              <a:rPr lang="ru-RU" sz="4000" kern="1" dirty="0" smtClean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ВЛ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под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рабочим напряжением.</a:t>
            </a:r>
          </a:p>
          <a:p>
            <a:pPr marL="0" lvl="1" indent="0" algn="l">
              <a:defRPr lang="ru-ru"/>
            </a:pPr>
            <a:endParaRPr lang="ru-RU" sz="4000" dirty="0" smtClean="0">
              <a:solidFill>
                <a:srgbClr val="7030A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Виды контроля.</a:t>
            </a:r>
          </a:p>
          <a:p>
            <a:pPr marL="0" lvl="1" indent="0" algn="l"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Частичный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разряд (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ЧР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  <a:endParaRPr lang="ru-RU" sz="40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Тепловизионный (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ТК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</a:p>
          <a:p>
            <a:pPr marL="0" lvl="1" indent="0" algn="l"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Температура воздуха (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Тв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</a:p>
          <a:p>
            <a:pPr marL="0" lvl="1" indent="0" algn="l"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 Ветровая и гололедная нагрузка.</a:t>
            </a:r>
          </a:p>
          <a:p>
            <a:pPr marL="0" lvl="1" indent="0" algn="l">
              <a:defRPr lang="ru-ru"/>
            </a:pPr>
            <a:endParaRPr lang="ru-RU" sz="40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endParaRPr lang="ru-RU" sz="40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9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79248" y="120498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7.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7940"/>
            <a:ext cx="9144793" cy="58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709" t="2994" r="2895" b="8932"/>
          <a:stretch/>
        </p:blipFill>
        <p:spPr>
          <a:xfrm>
            <a:off x="0" y="-9526"/>
            <a:ext cx="91440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12999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79248" y="1204983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.Тепловизионный контроль ВЛ.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" charset="-52"/>
              </a:rPr>
              <a:t>ТК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" charset="-52"/>
              </a:rPr>
              <a:t>. Критерии </a:t>
            </a:r>
            <a:r>
              <a:rPr lang="ru-RU" sz="3600" dirty="0">
                <a:solidFill>
                  <a:srgbClr val="C00000"/>
                </a:solidFill>
                <a:latin typeface="Times New Roman" pitchFamily="1" charset="-52"/>
              </a:rPr>
              <a:t>отбраковки (обслуживания) контактов в пересчете на 50% нагрузку:</a:t>
            </a:r>
          </a:p>
          <a:p>
            <a:pPr marL="571500" marR="0" lvl="1" indent="-5715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/>
            </a:pPr>
            <a:r>
              <a:rPr lang="ru-RU" sz="3600" dirty="0">
                <a:solidFill>
                  <a:srgbClr val="7030A0"/>
                </a:solidFill>
                <a:latin typeface="Times New Roman" pitchFamily="1" charset="-52"/>
              </a:rPr>
              <a:t>нормальный контакт - перегрев до 5</a:t>
            </a:r>
            <a:r>
              <a:rPr lang="ru-RU" sz="3600" b="0" dirty="0">
                <a:solidFill>
                  <a:srgbClr val="7030A0"/>
                </a:solidFill>
                <a:latin typeface="Times New Roman" pitchFamily="1" charset="-52"/>
              </a:rPr>
              <a:t> </a:t>
            </a:r>
            <a:r>
              <a:rPr lang="ru-RU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600" dirty="0">
                <a:solidFill>
                  <a:srgbClr val="7030A0"/>
                </a:solidFill>
                <a:latin typeface="Times New Roman" pitchFamily="1" charset="-52"/>
              </a:rPr>
              <a:t>;</a:t>
            </a:r>
          </a:p>
          <a:p>
            <a:pPr marL="571500" marR="0" lvl="1" indent="-5715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/>
            </a:pPr>
            <a:r>
              <a:rPr lang="ru-RU" sz="3600" dirty="0">
                <a:solidFill>
                  <a:srgbClr val="7030A0"/>
                </a:solidFill>
                <a:latin typeface="Times New Roman" pitchFamily="1" charset="-52"/>
              </a:rPr>
              <a:t>при плановом ремонте - 5</a:t>
            </a:r>
            <a:r>
              <a:rPr lang="ru-RU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0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3600" dirty="0">
                <a:solidFill>
                  <a:srgbClr val="7030A0"/>
                </a:solidFill>
                <a:latin typeface="Times New Roman" pitchFamily="1" charset="-52"/>
              </a:rPr>
              <a:t>…35</a:t>
            </a:r>
            <a:r>
              <a:rPr lang="ru-RU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0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600" dirty="0">
                <a:solidFill>
                  <a:srgbClr val="7030A0"/>
                </a:solidFill>
                <a:latin typeface="Times New Roman" pitchFamily="1" charset="-52"/>
              </a:rPr>
              <a:t>;</a:t>
            </a:r>
          </a:p>
          <a:p>
            <a:pPr marL="571500" lvl="1" indent="-571500" algn="l">
              <a:buFont typeface="Arial" panose="020B0604020202020204" pitchFamily="34" charset="0"/>
              <a:buChar char="•"/>
              <a:defRPr lang="ru-ru"/>
            </a:pPr>
            <a:r>
              <a:rPr lang="ru-RU" sz="3600" dirty="0">
                <a:solidFill>
                  <a:srgbClr val="7030A0"/>
                </a:solidFill>
                <a:latin typeface="Times New Roman" pitchFamily="1" charset="-52"/>
              </a:rPr>
              <a:t>при текущем ремонте - 35</a:t>
            </a:r>
            <a:r>
              <a:rPr lang="ru-RU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0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3600" dirty="0">
                <a:solidFill>
                  <a:srgbClr val="7030A0"/>
                </a:solidFill>
                <a:latin typeface="Times New Roman" pitchFamily="1" charset="-52"/>
              </a:rPr>
              <a:t>…85</a:t>
            </a:r>
            <a:r>
              <a:rPr lang="ru-RU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0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600" dirty="0">
                <a:solidFill>
                  <a:srgbClr val="7030A0"/>
                </a:solidFill>
                <a:latin typeface="Times New Roman" pitchFamily="1" charset="-52"/>
              </a:rPr>
              <a:t>;</a:t>
            </a:r>
          </a:p>
          <a:p>
            <a:pPr marL="571500" marR="0" lvl="1" indent="-5715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/>
            </a:pPr>
            <a:r>
              <a:rPr lang="ru-RU" sz="3600" dirty="0">
                <a:solidFill>
                  <a:srgbClr val="7030A0"/>
                </a:solidFill>
                <a:latin typeface="Times New Roman" pitchFamily="1" charset="-52"/>
              </a:rPr>
              <a:t>внеплановый ремонт - более 85</a:t>
            </a:r>
            <a:r>
              <a:rPr lang="ru-RU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0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3600" dirty="0">
                <a:solidFill>
                  <a:srgbClr val="7030A0"/>
                </a:solidFill>
                <a:latin typeface="Times New Roman" pitchFamily="1" charset="-52"/>
              </a:rPr>
              <a:t>в срок не более 3-х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" charset="-52"/>
              </a:rPr>
              <a:t>месяцев.</a:t>
            </a:r>
            <a:endParaRPr lang="ru-RU" sz="36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7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57386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292" t="8834" r="3292" b="9889"/>
          <a:stretch/>
        </p:blipFill>
        <p:spPr>
          <a:xfrm>
            <a:off x="5355" y="0"/>
            <a:ext cx="9138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34077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sz="3600" b="1" dirty="0">
                <a:solidFill>
                  <a:srgbClr val="7030A0"/>
                </a:solidFill>
                <a:latin typeface="Times New Roman" pitchFamily="1" charset="-52"/>
              </a:rPr>
              <a:t>	</a:t>
            </a: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92" t="8305" r="2896" b="114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70996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:pr="smNativeData" xmlns="" val="ez2oWQEAAAAFAAAAAAAAAAEAAAAsAAAAAAAAAAAAAAAAAAAAAAAAAA=="/>
      </p:ext>
    </p:ext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312" t="3027" r="20667" b="916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90086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 algn="ctr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цели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Знать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способы и средства контроля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технического состояния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воздушных линий электропередачи (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ЛЭП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) систем электроснабжения (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СЭС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)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191588"/>
            <a:ext cx="91440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Выводы.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Информация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контроле элементов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по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техническому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состоянию позволяет: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ланировать инвестиции в ЛЭП СЭС.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ыявлять элементы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ЛЭП ,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требующее внеплановых (срочных) работ.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пределять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очередность технического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перевооружения (модернизации)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элементов ЛЭП и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всей СЭС.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2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0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Система контроля по техническому состоянию </a:t>
            </a:r>
            <a:r>
              <a:rPr lang="ru-RU" sz="4000" dirty="0">
                <a:solidFill>
                  <a:srgbClr val="00206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элементов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СЭС позволяет:</a:t>
            </a:r>
          </a:p>
          <a:p>
            <a:pPr marL="0" lvl="1" indent="0" algn="l"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Продлить срок службы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КЛ.</a:t>
            </a:r>
            <a:endParaRPr lang="ru-RU" sz="40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Сократить затраты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ТО и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ВЛ.</a:t>
            </a:r>
            <a:endParaRPr lang="ru-RU" sz="40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Вести непрерывный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контроль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критических режимов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 СЭС.</a:t>
            </a:r>
            <a:endParaRPr lang="ru-RU" sz="40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спользовать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ресурсы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для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модернизации электрической сети.</a:t>
            </a:r>
            <a:endParaRPr lang="ru-RU" sz="40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7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ru-ru"/>
            </a:pPr>
            <a:r>
              <a:rPr lang="ru-ru" sz="3600" b="1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03024010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:pr="smNativeData" xmlns="" val="ez2oWQEAAAAFAAAAAAAAAAEAAAAsAAAAAAAAAAAAAAAAAAAAAAAAAA=="/>
      </p:ext>
    </p:ext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72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</a:t>
            </a:r>
          </a:p>
          <a:p>
            <a:pPr marL="0" lvl="1" indent="0" algn="l">
              <a:buNone/>
              <a:defRPr lang="ru-ru"/>
            </a:pP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1.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Линии электропередачи (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ЛЭП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)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СЭС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 как объекты контроля.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</a:p>
          <a:p>
            <a:pPr marL="0" lvl="1" indent="0" algn="l">
              <a:buNone/>
              <a:defRPr lang="ru-ru"/>
            </a:pP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. Контроль технического состояния 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отключенной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4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buNone/>
              <a:defRPr lang="ru-ru"/>
            </a:pP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 Контроль технического состояния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под рабочим напряжением.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endParaRPr lang="ru-RU" sz="44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000" noProof="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Правила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технической эксплуатации электроустановок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потребителей. М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: НОРМАТИКА, 2020. – 188с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lvl="1" indent="0" algn="l">
              <a:defRPr lang="ru-ru"/>
            </a:pP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 Эксплуатация систем электроснабжения: учебное пособие / В.Я. Хорольский, М.А. Таранов. - Ставрополь, «АГРУС», 2013, 256с.</a:t>
            </a:r>
            <a:endParaRPr lang="ru-RU" sz="40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2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Введение.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0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Контроль </a:t>
            </a:r>
            <a:r>
              <a:rPr lang="ru-RU" sz="40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технического состояния линий электропередачи </a:t>
            </a:r>
            <a:r>
              <a:rPr lang="ru-RU" sz="40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(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ЛЭП</a:t>
            </a:r>
            <a:r>
              <a:rPr lang="ru-RU" sz="40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) систем </a:t>
            </a:r>
            <a:r>
              <a:rPr lang="ru-RU" sz="40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электроснабжения (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СЭС</a:t>
            </a:r>
            <a:r>
              <a:rPr lang="ru-RU" sz="40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)</a:t>
            </a:r>
            <a:endParaRPr lang="ru-ru" sz="44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проводят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соответствии с требованиями действующих нормативно-технических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документов (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НТД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Источники 2,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4.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1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06"/>
            <a:ext cx="8910637" cy="68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47847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ctr"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Линии электропередачи (ЛЭП) СЭС как объекты контроля. </a:t>
            </a:r>
          </a:p>
          <a:p>
            <a:pPr marL="0" lvl="1" indent="0" algn="l"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Проблемы.</a:t>
            </a:r>
          </a:p>
          <a:p>
            <a:pPr marL="10795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1.Методы контроля </a:t>
            </a:r>
            <a:r>
              <a:rPr lang="ru-RU" altLang="ru-RU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состояния</a:t>
            </a:r>
            <a:r>
              <a:rPr lang="ru-RU" alt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разработаны в прошлом веке, более 30 лет назад.</a:t>
            </a:r>
            <a:endParaRPr lang="ru-RU" altLang="ru-RU" sz="4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Контроль технического состояния в основном на </a:t>
            </a:r>
            <a:r>
              <a:rPr lang="ru-RU" alt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отключенной ЛЭП.</a:t>
            </a:r>
            <a:endParaRPr lang="ru-RU" alt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 установлено </a:t>
            </a:r>
            <a:r>
              <a:rPr lang="ru-RU" altLang="ru-RU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контроля технического состояния </a:t>
            </a:r>
            <a:r>
              <a:rPr lang="ru-RU" alt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ЛЭП-110кВ</a:t>
            </a:r>
            <a:r>
              <a:rPr lang="ru-RU" alt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l">
              <a:buNone/>
              <a:defRPr lang="ru-ru"/>
            </a:pPr>
            <a:endParaRPr lang="ru-RU" sz="36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6" y="1163196"/>
            <a:ext cx="9129903" cy="569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5147</TotalTime>
  <Words>858</Words>
  <Application>Microsoft Office PowerPoint</Application>
  <PresentationFormat>Экран (4:3)</PresentationFormat>
  <Paragraphs>150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SimSun</vt:lpstr>
      <vt:lpstr>Arial</vt:lpstr>
      <vt:lpstr>Arial Black</vt:lpstr>
      <vt:lpstr>Calibri</vt:lpstr>
      <vt:lpstr>Times New Roman</vt:lpstr>
      <vt:lpstr>Wingdings</vt:lpstr>
      <vt:lpstr>Presentation</vt:lpstr>
      <vt:lpstr>Оформление по умолчанию</vt:lpstr>
      <vt:lpstr>2_Presentation</vt:lpstr>
      <vt:lpstr>3_Тема Office</vt:lpstr>
      <vt:lpstr>1_Presentation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Home</cp:lastModifiedBy>
  <cp:revision>205</cp:revision>
  <dcterms:created xsi:type="dcterms:W3CDTF">2003-11-18T14:40:54Z</dcterms:created>
  <dcterms:modified xsi:type="dcterms:W3CDTF">2020-08-18T09:12:03Z</dcterms:modified>
</cp:coreProperties>
</file>